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F360F-A309-E05B-6986-84AE12E11D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CD492E-2476-14C6-C3AD-62E6706BC5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45A31-494E-4AE9-85E6-AA9ADFAEB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9DBD2-F2E8-DDCD-5D9A-4DF419D82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F4155-188F-50C2-69D3-6C9082CC0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481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3A18C-0D7F-654D-D282-6EA83048C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5C6A9F-DBDE-0295-99B3-9E9836115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BB2FF-EECD-71DD-0C89-EEB9AD826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29026-64D5-745E-0978-C884483FF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B54F5-B0DD-5FFA-9849-C518334C2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47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24C1C0-BAC3-1393-7DC4-CE12424BA7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EC5F7D-D111-02E3-2E1E-C262E3C5D1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D7936A-FFE0-DC68-9276-EADF1CA0C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A639E-4FDD-FE3E-8E77-B0A2E18F0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F3DCB-3D9E-A347-B83C-F917B8819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063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B3722-A4BD-9DC9-B76A-3ABAF1778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5E843-DE0D-0C94-7909-4F735BB2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8EE81-B1B6-FBE3-000D-B4713C39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85B92-71D9-1503-49BE-6999555B7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D3A81F-6834-4E55-2DE9-F915C5A14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36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76250-4DDB-BBAA-5930-EDA8F230F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6E633E-FECA-01D7-0DFF-C9CF33E5B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B0700-45C2-D8DD-D9C0-4488B336F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0B170-2DD8-A674-EA9E-C8A420DD4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36344-5289-E066-D4F3-1A147AC93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78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F258D-667C-83FB-F0E8-5393B7129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04A351-69A7-F18F-D18D-808EACBC06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7B5592-F89D-251A-912D-8AA6ADAAC8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C2C6C-D301-5C0C-6F7F-A2F7A7235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0C371-04E0-B5D6-F0F6-9A7366B91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EDFE18-D822-4EB8-96DF-DDE55914B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5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439F4-7D54-A726-C3C2-22AF21E5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77CE8-1AAF-CBF4-F78B-43B679B0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9217F-CBD6-A0D5-59C0-EB7100D7EF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D4B380-397F-C48C-D7D5-4B920B3FED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A44A50-6349-730C-B593-0F585E107A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4C36A5-4366-0DBE-D0B9-5C67ECB06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5FECB1-83FA-54D0-EE80-CE2E994A7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872C2C-7B34-3CAC-1EAF-58A2C2241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83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36931-F187-4594-AEC8-9AFDD6B90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3A480-6EA8-0FE5-DBC8-376420ED0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92D243-980B-C0C4-B8BE-D2A64EA3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A7613B-C45F-9BA7-936B-4F00C5346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366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C5E3CF-1AF3-AF06-5D84-ACD77802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34A248-49DF-AFBB-CAB5-2FFED4876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E420F-9540-4AE0-518E-DFFA8E8E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348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0AD52-73DC-198D-7288-E6E9EC198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4B962F-A203-ABDD-FFCF-28487C337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8C246-0D6F-67E4-EA83-110B90FDD9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33D5A-60CF-6CEE-A4E8-092C78839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7D3BA-5134-01A7-B3EE-17DF541DC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7E9F4-CAE6-B33E-CF86-2220318A2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013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843C5-C76B-0AFD-F9D0-4B6A681FB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4A42D-7CDE-335B-2017-2A09AB79C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4C513C-CB44-4B40-DFE1-D42AF0014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7E7C1-3F56-54AD-5F8F-3BA6DA22A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979A6A-C34A-D0E4-2851-B051E81A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ECD1E-3AF8-8DFB-C728-2792F9A33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6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43D96-B909-45FB-9752-A022F82B8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B81000-6F05-9543-1D98-8EC008F491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32757-52D6-B43A-2A32-47D437AC8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6B8AA2-3F76-41E8-A6FC-F4628E83F3EF}" type="datetimeFigureOut">
              <a:rPr lang="en-US" smtClean="0"/>
              <a:t>12/23/2024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690C2-C318-F05A-95B6-124EC7BEA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8E21C3-718B-8841-C28C-01B5712614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DF1523-6210-49F1-9749-A1F1C48A1F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909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package" Target="../embeddings/Microsoft_Excel_Worksheet1.xlsx"/><Relationship Id="rId7" Type="http://schemas.openxmlformats.org/officeDocument/2006/relationships/oleObject" Target="../embeddings/oleObject2.bin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585A3-C33C-A9ED-A7D9-DFCE4205F5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HG Vora Case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E91CED-60C3-9E07-0422-C3A07D39E3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37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008705-7AFF-C4F1-5D9F-EA72E064A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DD6246-6938-7EF0-AC9C-61B7C642179F}"/>
              </a:ext>
            </a:extLst>
          </p:cNvPr>
          <p:cNvSpPr txBox="1"/>
          <p:nvPr/>
        </p:nvSpPr>
        <p:spPr>
          <a:xfrm>
            <a:off x="1082351" y="1446245"/>
            <a:ext cx="1060890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The analysis was done on comparing Inflation (CPI) with Interest Rate (Fed Funds Rate).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CPI had to be converted from an index value to month over month change.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Fed Funds Rate, which is available as a daily rate, was averaged for each Year and Month.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Correlation coefficient of -0.31 was calculated, showing a moderate negative.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Libraries used: Pandas, </a:t>
            </a:r>
            <a:r>
              <a:rPr lang="en-US" dirty="0" err="1">
                <a:latin typeface="Din"/>
              </a:rPr>
              <a:t>Numpy</a:t>
            </a:r>
            <a:r>
              <a:rPr lang="en-US" dirty="0">
                <a:latin typeface="Din"/>
              </a:rPr>
              <a:t>, 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BI Visualization (Power BI)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User Interaction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Allow the user to select from 14 different economic indicators.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Pulled from FRED via API calls.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Drill Through available from the table below the line graphs.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Misc. (Web Version only)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Downloadable as PDF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Semantic Model accessible via excel to leverage existing relationships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Din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dirty="0">
              <a:latin typeface="Din"/>
            </a:endParaRPr>
          </a:p>
          <a:p>
            <a:endParaRPr lang="en-US" dirty="0">
              <a:latin typeface="Din"/>
            </a:endParaRPr>
          </a:p>
        </p:txBody>
      </p:sp>
    </p:spTree>
    <p:extLst>
      <p:ext uri="{BB962C8B-B14F-4D97-AF65-F5344CB8AC3E}">
        <p14:creationId xmlns:p14="http://schemas.microsoft.com/office/powerpoint/2010/main" val="1830445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FB00-3A39-D82D-44F8-752CF7C8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553D1C-5892-F547-0C1C-FE4845A0E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880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FFB4B4E-D539-B24B-CA8C-6B637FC9C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9855" y="895417"/>
            <a:ext cx="4308385" cy="5732585"/>
          </a:xfrm>
          <a:prstGeom prst="rect">
            <a:avLst/>
          </a:prstGeom>
        </p:spPr>
      </p:pic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49D8ADE-7794-B82E-C4BD-E7B4DE952A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0727128"/>
              </p:ext>
            </p:extLst>
          </p:nvPr>
        </p:nvGraphicFramePr>
        <p:xfrm>
          <a:off x="4853550" y="3429000"/>
          <a:ext cx="7254875" cy="275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7254382" imgH="2750977" progId="Excel.Sheet.12">
                  <p:embed/>
                </p:oleObj>
              </mc:Choice>
              <mc:Fallback>
                <p:oleObj name="Worksheet" r:id="rId3" imgW="7254382" imgH="275097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3550" y="3429000"/>
                        <a:ext cx="7254875" cy="2751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7C23E97E-3977-AA7E-8DA2-99A6E1FFA021}"/>
              </a:ext>
            </a:extLst>
          </p:cNvPr>
          <p:cNvSpPr txBox="1"/>
          <p:nvPr/>
        </p:nvSpPr>
        <p:spPr>
          <a:xfrm>
            <a:off x="5020698" y="1818065"/>
            <a:ext cx="70877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In the main page, you can compare any of the 14 economic indicators against each other, via selecting them under ‘Economic Indicator 1’ (1) and ‘Economic Indicator 2’ (2).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Din"/>
              </a:rPr>
              <a:t>Change Date Range with date slicer</a:t>
            </a:r>
          </a:p>
          <a:p>
            <a:endParaRPr lang="en-US" dirty="0">
              <a:latin typeface="Din"/>
            </a:endParaRPr>
          </a:p>
        </p:txBody>
      </p:sp>
    </p:spTree>
    <p:extLst>
      <p:ext uri="{BB962C8B-B14F-4D97-AF65-F5344CB8AC3E}">
        <p14:creationId xmlns:p14="http://schemas.microsoft.com/office/powerpoint/2010/main" val="506695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F6B9F-3B1A-2726-D4D9-5359F441A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803660-1EE9-83A8-B997-410F3348B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5212" y="987425"/>
            <a:ext cx="5096323" cy="2070407"/>
          </a:xfrm>
        </p:spPr>
        <p:txBody>
          <a:bodyPr/>
          <a:lstStyle/>
          <a:p>
            <a:r>
              <a:rPr lang="en-US" dirty="0"/>
              <a:t>To view additional color on either selected indicators, one can Drill Through by right clicking on the indicator and selecting Drill Through.  In the example below,</a:t>
            </a:r>
          </a:p>
          <a:p>
            <a:r>
              <a:rPr lang="en-US" dirty="0"/>
              <a:t>1.)  Right click on ‘Consumer Price Index…’ (CPI)</a:t>
            </a:r>
          </a:p>
          <a:p>
            <a:r>
              <a:rPr lang="en-US" dirty="0"/>
              <a:t>2.)  In the window that opens, select ‘Drill through’</a:t>
            </a:r>
          </a:p>
          <a:p>
            <a:r>
              <a:rPr lang="en-US" dirty="0"/>
              <a:t>3.)  Click on ‘Notes’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551B1D8-A448-3890-B72C-FA6BD635B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96080" y="648929"/>
            <a:ext cx="4437741" cy="57480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215B1DE-A9DA-2A34-90AA-E9921A1E6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7256" y="3394991"/>
            <a:ext cx="4448175" cy="2868367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6FFADD62-1B07-17D7-DCD7-5B1D49710FD1}"/>
              </a:ext>
            </a:extLst>
          </p:cNvPr>
          <p:cNvSpPr/>
          <p:nvPr/>
        </p:nvSpPr>
        <p:spPr>
          <a:xfrm>
            <a:off x="5082286" y="4748980"/>
            <a:ext cx="1626939" cy="46211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7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9B5EB8-B079-B7ED-8788-E9B273905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87" y="3429000"/>
            <a:ext cx="11858625" cy="2085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DDCBF7-2853-06DA-AF32-2607FD00D38C}"/>
              </a:ext>
            </a:extLst>
          </p:cNvPr>
          <p:cNvSpPr txBox="1"/>
          <p:nvPr/>
        </p:nvSpPr>
        <p:spPr>
          <a:xfrm>
            <a:off x="241160" y="994787"/>
            <a:ext cx="117063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in"/>
              </a:rPr>
              <a:t>There are multiple ways to download and analyze the data/report (Power BI Online / Web Service).</a:t>
            </a:r>
          </a:p>
          <a:p>
            <a:r>
              <a:rPr lang="en-US" dirty="0">
                <a:latin typeface="Din"/>
              </a:rPr>
              <a:t>1.)  One can connect to the CDM / Semantic Model through excel and leverage the relationships via pivot tables for further (self) data exploration.</a:t>
            </a:r>
          </a:p>
          <a:p>
            <a:r>
              <a:rPr lang="en-US" dirty="0">
                <a:latin typeface="Din"/>
              </a:rPr>
              <a:t>2.)  One can also download the reports as PDF.  Since the dashboards were created in a letter format, the files will be printed out as such.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E2D9CE9-3ECF-0EDF-11D8-AD4A292DC3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4929607"/>
              </p:ext>
            </p:extLst>
          </p:nvPr>
        </p:nvGraphicFramePr>
        <p:xfrm>
          <a:off x="617565" y="2636837"/>
          <a:ext cx="914400" cy="792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14400" imgH="792417" progId="Excel.Sheet.12">
                  <p:embed/>
                </p:oleObj>
              </mc:Choice>
              <mc:Fallback>
                <p:oleObj name="Worksheet" showAsIcon="1" r:id="rId3" imgW="914400" imgH="79241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7565" y="2636837"/>
                        <a:ext cx="914400" cy="792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45441DA-1113-486C-E61B-F3A8EEE9A5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387998"/>
              </p:ext>
            </p:extLst>
          </p:nvPr>
        </p:nvGraphicFramePr>
        <p:xfrm>
          <a:off x="1613821" y="2636837"/>
          <a:ext cx="769937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769797" imgH="517956" progId="Package">
                  <p:embed/>
                </p:oleObj>
              </mc:Choice>
              <mc:Fallback>
                <p:oleObj name="Packager Shell Object" showAsIcon="1" r:id="rId5" imgW="769797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613821" y="2636837"/>
                        <a:ext cx="769937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F9B4D03-275F-8787-225E-E4C3F952FA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4444778"/>
              </p:ext>
            </p:extLst>
          </p:nvPr>
        </p:nvGraphicFramePr>
        <p:xfrm>
          <a:off x="2465614" y="2636836"/>
          <a:ext cx="822325" cy="51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7" imgW="822960" imgH="517956" progId="Package">
                  <p:embed/>
                </p:oleObj>
              </mc:Choice>
              <mc:Fallback>
                <p:oleObj name="Packager Shell Object" showAsIcon="1" r:id="rId7" imgW="822960" imgH="51795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65614" y="2636836"/>
                        <a:ext cx="822325" cy="51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998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322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Din</vt:lpstr>
      <vt:lpstr>Office Theme</vt:lpstr>
      <vt:lpstr>Microsoft Excel Worksheet</vt:lpstr>
      <vt:lpstr>Package</vt:lpstr>
      <vt:lpstr>HG Vora Case Study</vt:lpstr>
      <vt:lpstr>PowerPoint Presentation</vt:lpstr>
      <vt:lpstr>Power BI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Young Kwon</dc:creator>
  <cp:lastModifiedBy>Young Kwon</cp:lastModifiedBy>
  <cp:revision>8</cp:revision>
  <dcterms:created xsi:type="dcterms:W3CDTF">2024-12-23T19:10:38Z</dcterms:created>
  <dcterms:modified xsi:type="dcterms:W3CDTF">2024-12-24T05:11:55Z</dcterms:modified>
</cp:coreProperties>
</file>

<file path=docProps/thumbnail.jpeg>
</file>